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0"/>
            <a:ext cx="4114800" cy="5143500"/>
          </a:xfrm>
          <a:prstGeom prst="rect">
            <a:avLst/>
          </a:prstGeom>
          <a:solidFill>
            <a:srgbClr val="1A1A2E"/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6" name="Text 3"/>
          <p:cNvSpPr/>
          <p:nvPr/>
        </p:nvSpPr>
        <p:spPr>
          <a:xfrm>
            <a:off x="640080" y="109728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SASQUATCH</a:t>
            </a:r>
            <a:endParaRPr lang="en-US" sz="4600" dirty="0"/>
          </a:p>
        </p:txBody>
      </p:sp>
      <p:sp>
        <p:nvSpPr>
          <p:cNvPr id="7" name="Text 4"/>
          <p:cNvSpPr/>
          <p:nvPr/>
        </p:nvSpPr>
        <p:spPr>
          <a:xfrm>
            <a:off x="640080" y="169164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WARS</a:t>
            </a:r>
            <a:endParaRPr lang="en-US" sz="4600" dirty="0"/>
          </a:p>
        </p:txBody>
      </p:sp>
      <p:sp>
        <p:nvSpPr>
          <p:cNvPr id="8" name="Text 5"/>
          <p:cNvSpPr/>
          <p:nvPr/>
        </p:nvSpPr>
        <p:spPr>
          <a:xfrm>
            <a:off x="640080" y="237744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CBD5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Multiplayer Strategy Game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640080" y="278892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Build. Battle. Dominate.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40080" y="3383280"/>
            <a:ext cx="1234440" cy="292608"/>
          </a:xfrm>
          <a:prstGeom prst="roundRect">
            <a:avLst>
              <a:gd name="adj" fmla="val 31250"/>
            </a:avLst>
          </a:prstGeom>
          <a:solidFill>
            <a:srgbClr val="E8A838"/>
          </a:solidFill>
          <a:ln/>
        </p:spPr>
      </p:sp>
      <p:sp>
        <p:nvSpPr>
          <p:cNvPr id="11" name="Text 8"/>
          <p:cNvSpPr/>
          <p:nvPr/>
        </p:nvSpPr>
        <p:spPr>
          <a:xfrm>
            <a:off x="640080" y="3383280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4X Strategy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2011680" y="3383280"/>
            <a:ext cx="1234440" cy="292608"/>
          </a:xfrm>
          <a:prstGeom prst="roundRect">
            <a:avLst>
              <a:gd name="adj" fmla="val 31250"/>
            </a:avLst>
          </a:prstGeom>
          <a:solidFill>
            <a:srgbClr val="E8A838"/>
          </a:solidFill>
          <a:ln/>
        </p:spPr>
      </p:sp>
      <p:sp>
        <p:nvSpPr>
          <p:cNvPr id="13" name="Text 10"/>
          <p:cNvSpPr/>
          <p:nvPr/>
        </p:nvSpPr>
        <p:spPr>
          <a:xfrm>
            <a:off x="2011680" y="3383280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PvP/PvE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3383280" y="3383280"/>
            <a:ext cx="1234440" cy="292608"/>
          </a:xfrm>
          <a:prstGeom prst="roundRect">
            <a:avLst>
              <a:gd name="adj" fmla="val 31250"/>
            </a:avLst>
          </a:prstGeom>
          <a:solidFill>
            <a:srgbClr val="E8A838"/>
          </a:solidFill>
          <a:ln/>
        </p:spPr>
      </p:sp>
      <p:sp>
        <p:nvSpPr>
          <p:cNvPr id="15" name="Text 12"/>
          <p:cNvSpPr/>
          <p:nvPr/>
        </p:nvSpPr>
        <p:spPr>
          <a:xfrm>
            <a:off x="3383280" y="3383280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Cross-Platform</a:t>
            </a:r>
            <a:endParaRPr lang="en-US" sz="950" dirty="0"/>
          </a:p>
        </p:txBody>
      </p:sp>
      <p:sp>
        <p:nvSpPr>
          <p:cNvPr id="16" name="Shape 13"/>
          <p:cNvSpPr/>
          <p:nvPr/>
        </p:nvSpPr>
        <p:spPr>
          <a:xfrm>
            <a:off x="4754880" y="3383280"/>
            <a:ext cx="1234440" cy="292608"/>
          </a:xfrm>
          <a:prstGeom prst="roundRect">
            <a:avLst>
              <a:gd name="adj" fmla="val 31250"/>
            </a:avLst>
          </a:prstGeom>
          <a:solidFill>
            <a:srgbClr val="E8A838"/>
          </a:solidFill>
          <a:ln/>
        </p:spPr>
      </p:sp>
      <p:sp>
        <p:nvSpPr>
          <p:cNvPr id="17" name="Text 14"/>
          <p:cNvSpPr/>
          <p:nvPr/>
        </p:nvSpPr>
        <p:spPr>
          <a:xfrm>
            <a:off x="4754880" y="3383280"/>
            <a:ext cx="1234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F2P + IAP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640080" y="42062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Investor Pitch  |  April 2026  |  sasquatchwars.com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/ 12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ROADMAP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Development Roadmap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1188720"/>
            <a:ext cx="1965960" cy="3383280"/>
          </a:xfrm>
          <a:prstGeom prst="roundRect">
            <a:avLst>
              <a:gd name="adj" fmla="val 4651"/>
            </a:avLst>
          </a:prstGeom>
          <a:solidFill>
            <a:srgbClr val="16213E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28016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2026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1005840" y="1572768"/>
            <a:ext cx="1051560" cy="201168"/>
          </a:xfrm>
          <a:prstGeom prst="roundRect">
            <a:avLst>
              <a:gd name="adj" fmla="val 27273"/>
            </a:avLst>
          </a:prstGeom>
          <a:solidFill>
            <a:srgbClr val="22C55E"/>
          </a:solidFill>
          <a:ln/>
        </p:spPr>
      </p:sp>
      <p:sp>
        <p:nvSpPr>
          <p:cNvPr id="8" name="Text 6"/>
          <p:cNvSpPr/>
          <p:nvPr/>
        </p:nvSpPr>
        <p:spPr>
          <a:xfrm>
            <a:off x="1005840" y="1572768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80" y="182880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 Launch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85800" y="219456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 live now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685800" y="2578608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loop complete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85800" y="296265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Xsolla integrated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85800" y="3346704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Feedback surveys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85800" y="373075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 overhaul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697480" y="1188720"/>
            <a:ext cx="1965960" cy="3383280"/>
          </a:xfrm>
          <a:prstGeom prst="roundRect">
            <a:avLst>
              <a:gd name="adj" fmla="val 4651"/>
            </a:avLst>
          </a:prstGeom>
          <a:solidFill>
            <a:srgbClr val="16213E"/>
          </a:solidFill>
          <a:ln/>
        </p:spPr>
      </p:sp>
      <p:sp>
        <p:nvSpPr>
          <p:cNvPr id="16" name="Text 14"/>
          <p:cNvSpPr/>
          <p:nvPr/>
        </p:nvSpPr>
        <p:spPr>
          <a:xfrm>
            <a:off x="2697480" y="128016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 2026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154680" y="1572768"/>
            <a:ext cx="1051560" cy="201168"/>
          </a:xfrm>
          <a:prstGeom prst="roundRect">
            <a:avLst>
              <a:gd name="adj" fmla="val 27273"/>
            </a:avLst>
          </a:prstGeom>
          <a:solidFill>
            <a:srgbClr val="E8A838"/>
          </a:solidFill>
          <a:ln/>
        </p:spPr>
      </p:sp>
      <p:sp>
        <p:nvSpPr>
          <p:cNvPr id="18" name="Text 16"/>
          <p:cNvSpPr/>
          <p:nvPr/>
        </p:nvSpPr>
        <p:spPr>
          <a:xfrm>
            <a:off x="3154680" y="1572768"/>
            <a:ext cx="1051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2788920" y="182880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Steam EA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2834640" y="219456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Steam build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2834640" y="2578608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Season 2 launch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2834640" y="296265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art assets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2834640" y="3346704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push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2834640" y="373075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 Discord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4846320" y="1188720"/>
            <a:ext cx="1965960" cy="3383280"/>
          </a:xfrm>
          <a:prstGeom prst="roundRect">
            <a:avLst>
              <a:gd name="adj" fmla="val 4651"/>
            </a:avLst>
          </a:prstGeom>
          <a:solidFill>
            <a:srgbClr val="16213E"/>
          </a:solidFill>
          <a:ln/>
        </p:spPr>
      </p:sp>
      <p:sp>
        <p:nvSpPr>
          <p:cNvPr id="26" name="Text 24"/>
          <p:cNvSpPr/>
          <p:nvPr/>
        </p:nvSpPr>
        <p:spPr>
          <a:xfrm>
            <a:off x="4846320" y="128016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Q4 2026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4937760" y="160020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4983480" y="196596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iOS + Android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4983480" y="2350008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Cross-platform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4983480" y="273405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Season 3 launch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983480" y="3118104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Influencer deals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983480" y="350215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Events system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6995160" y="1188720"/>
            <a:ext cx="1965960" cy="3383280"/>
          </a:xfrm>
          <a:prstGeom prst="roundRect">
            <a:avLst>
              <a:gd name="adj" fmla="val 4651"/>
            </a:avLst>
          </a:prstGeom>
          <a:solidFill>
            <a:srgbClr val="16213E"/>
          </a:solidFill>
          <a:ln/>
        </p:spPr>
      </p:sp>
      <p:sp>
        <p:nvSpPr>
          <p:cNvPr id="34" name="Text 32"/>
          <p:cNvSpPr/>
          <p:nvPr/>
        </p:nvSpPr>
        <p:spPr>
          <a:xfrm>
            <a:off x="6995160" y="1280160"/>
            <a:ext cx="1965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A855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2027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7086600" y="1600200"/>
            <a:ext cx="1783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7132320" y="1965960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Clan Wars global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7132320" y="2350008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Trading market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7132320" y="273405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Esports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7132320" y="3118104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Localization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7132320" y="3502152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$500K ARR target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12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Ask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Seeking funding to accelerate mobile launch and scale user acquisition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48640" y="146304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of Funds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1828800"/>
            <a:ext cx="3931920" cy="438912"/>
          </a:xfrm>
          <a:prstGeom prst="roundRect">
            <a:avLst>
              <a:gd name="adj" fmla="val 12500"/>
            </a:avLst>
          </a:prstGeom>
          <a:solidFill>
            <a:srgbClr val="16213E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1828800"/>
            <a:ext cx="640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35%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417320" y="1856232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Dev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417320" y="2048256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iOS + Android wrappers, store QA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548640" y="2359152"/>
            <a:ext cx="3931920" cy="438912"/>
          </a:xfrm>
          <a:prstGeom prst="roundRect">
            <a:avLst>
              <a:gd name="adj" fmla="val 12500"/>
            </a:avLst>
          </a:prstGeom>
          <a:solidFill>
            <a:srgbClr val="16213E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2359152"/>
            <a:ext cx="640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B8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30%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417320" y="2386584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Acquisition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1417320" y="2578608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Paid UA, influencers, community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48640" y="2889504"/>
            <a:ext cx="3931920" cy="438912"/>
          </a:xfrm>
          <a:prstGeom prst="roundRect">
            <a:avLst>
              <a:gd name="adj" fmla="val 12500"/>
            </a:avLst>
          </a:prstGeom>
          <a:solidFill>
            <a:srgbClr val="16213E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2889504"/>
            <a:ext cx="640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C55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20%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417320" y="2916936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 &amp; Polish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1417320" y="3108960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 art, animations, sound, UX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548640" y="3419856"/>
            <a:ext cx="3931920" cy="438912"/>
          </a:xfrm>
          <a:prstGeom prst="roundRect">
            <a:avLst>
              <a:gd name="adj" fmla="val 12500"/>
            </a:avLst>
          </a:prstGeom>
          <a:solidFill>
            <a:srgbClr val="16213E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3419856"/>
            <a:ext cx="640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A855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15%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417320" y="344728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1417320" y="3639312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 hosting, CDN, monitoring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937760" y="14630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Projected Metrics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937760" y="18288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25" name="Text 23"/>
          <p:cNvSpPr/>
          <p:nvPr/>
        </p:nvSpPr>
        <p:spPr>
          <a:xfrm>
            <a:off x="5120640" y="18288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10K+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09360" y="18470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1 DAU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6309360" y="20299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organic + paid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4937760" y="22860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29" name="Text 27"/>
          <p:cNvSpPr/>
          <p:nvPr/>
        </p:nvSpPr>
        <p:spPr>
          <a:xfrm>
            <a:off x="5120640" y="22860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$200K+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09360" y="23042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1 Revenue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6309360" y="24871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blended ARPDAU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4937760" y="27432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33" name="Text 31"/>
          <p:cNvSpPr/>
          <p:nvPr/>
        </p:nvSpPr>
        <p:spPr>
          <a:xfrm>
            <a:off x="5120640" y="27432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$500K+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09360" y="27614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 2 Revenue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6309360" y="29443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mobile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4937760" y="32004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37" name="Text 35"/>
          <p:cNvSpPr/>
          <p:nvPr/>
        </p:nvSpPr>
        <p:spPr>
          <a:xfrm>
            <a:off x="5120640" y="32004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18 min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09360" y="32186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Avg. Session</a:t>
            </a:r>
            <a:endParaRPr lang="en-US" sz="1000" dirty="0"/>
          </a:p>
        </p:txBody>
      </p:sp>
      <p:sp>
        <p:nvSpPr>
          <p:cNvPr id="39" name="Text 37"/>
          <p:cNvSpPr/>
          <p:nvPr/>
        </p:nvSpPr>
        <p:spPr>
          <a:xfrm>
            <a:off x="6309360" y="34015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genre benchmark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4937760" y="36576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41" name="Text 39"/>
          <p:cNvSpPr/>
          <p:nvPr/>
        </p:nvSpPr>
        <p:spPr>
          <a:xfrm>
            <a:off x="5120640" y="36576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12-15%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09360" y="36758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D30 Retention</a:t>
            </a:r>
            <a:endParaRPr lang="en-US" sz="1000" dirty="0"/>
          </a:p>
        </p:txBody>
      </p:sp>
      <p:sp>
        <p:nvSpPr>
          <p:cNvPr id="43" name="Text 41"/>
          <p:cNvSpPr/>
          <p:nvPr/>
        </p:nvSpPr>
        <p:spPr>
          <a:xfrm>
            <a:off x="6309360" y="38587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avg</a:t>
            </a:r>
            <a:endParaRPr lang="en-US" sz="900" dirty="0"/>
          </a:p>
        </p:txBody>
      </p:sp>
      <p:sp>
        <p:nvSpPr>
          <p:cNvPr id="44" name="Shape 42"/>
          <p:cNvSpPr/>
          <p:nvPr/>
        </p:nvSpPr>
        <p:spPr>
          <a:xfrm>
            <a:off x="4937760" y="4114800"/>
            <a:ext cx="3657600" cy="384048"/>
          </a:xfrm>
          <a:prstGeom prst="roundRect">
            <a:avLst>
              <a:gd name="adj" fmla="val 14286"/>
            </a:avLst>
          </a:prstGeom>
          <a:solidFill>
            <a:srgbClr val="16213E"/>
          </a:solidFill>
          <a:ln/>
        </p:spPr>
      </p:sp>
      <p:sp>
        <p:nvSpPr>
          <p:cNvPr id="45" name="Text 43"/>
          <p:cNvSpPr/>
          <p:nvPr/>
        </p:nvSpPr>
        <p:spPr>
          <a:xfrm>
            <a:off x="5120640" y="4114800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3-5%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309360" y="4133088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Paying Users</a:t>
            </a:r>
            <a:endParaRPr lang="en-US" sz="1000" dirty="0"/>
          </a:p>
        </p:txBody>
      </p:sp>
      <p:sp>
        <p:nvSpPr>
          <p:cNvPr id="47" name="Text 45"/>
          <p:cNvSpPr/>
          <p:nvPr/>
        </p:nvSpPr>
        <p:spPr>
          <a:xfrm>
            <a:off x="6309360" y="4315968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 target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12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28016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SASQUATCH WARS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548640" y="1965960"/>
            <a:ext cx="8046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Next Big Strategy Game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2743200" y="2743200"/>
            <a:ext cx="3657600" cy="502920"/>
          </a:xfrm>
          <a:prstGeom prst="roundRect">
            <a:avLst>
              <a:gd name="adj" fmla="val 27273"/>
            </a:avLst>
          </a:prstGeom>
          <a:solidFill>
            <a:srgbClr val="E8A838"/>
          </a:solidFill>
          <a:ln/>
        </p:spPr>
      </p:sp>
      <p:sp>
        <p:nvSpPr>
          <p:cNvPr id="8" name="Text 5"/>
          <p:cNvSpPr/>
          <p:nvPr/>
        </p:nvSpPr>
        <p:spPr>
          <a:xfrm>
            <a:off x="2743200" y="274320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 Now: sasquatchwars.com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3200400" y="3520440"/>
            <a:ext cx="2743200" cy="9144"/>
          </a:xfrm>
          <a:prstGeom prst="rect">
            <a:avLst/>
          </a:prstGeom>
          <a:solidFill>
            <a:srgbClr val="475569"/>
          </a:solidFill>
          <a:ln/>
        </p:spPr>
      </p:sp>
      <p:sp>
        <p:nvSpPr>
          <p:cNvPr id="10" name="Text 7"/>
          <p:cNvSpPr/>
          <p:nvPr/>
        </p:nvSpPr>
        <p:spPr>
          <a:xfrm>
            <a:off x="548640" y="3703320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gina.lyn.cox@gmail.com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548640" y="3977640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sasquatchwars.com  |  github.com/ginalyncox/sasquatch-wars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12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 OPPORTUNITY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$92.6B Mobile Gaming Market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games are the highest-grossing genre on mobile with 3.2B+ players worldwide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1920240" cy="1280160"/>
          </a:xfrm>
          <a:prstGeom prst="roundRect">
            <a:avLst>
              <a:gd name="adj" fmla="val 8571"/>
            </a:avLst>
          </a:prstGeom>
          <a:solidFill>
            <a:srgbClr val="16213E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64592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$92.6B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548640" y="22402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Gaming</a:t>
            </a: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 (2024)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>
            <a:off x="2697480" y="1554480"/>
            <a:ext cx="1920240" cy="1280160"/>
          </a:xfrm>
          <a:prstGeom prst="roundRect">
            <a:avLst>
              <a:gd name="adj" fmla="val 8571"/>
            </a:avLst>
          </a:prstGeom>
          <a:solidFill>
            <a:srgbClr val="16213E"/>
          </a:solidFill>
          <a:ln/>
        </p:spPr>
      </p:sp>
      <p:sp>
        <p:nvSpPr>
          <p:cNvPr id="10" name="Text 8"/>
          <p:cNvSpPr/>
          <p:nvPr/>
        </p:nvSpPr>
        <p:spPr>
          <a:xfrm>
            <a:off x="2697480" y="164592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14B8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3.2B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2697480" y="22402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Gamers</a:t>
            </a: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Worldwide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4846320" y="1554480"/>
            <a:ext cx="1920240" cy="1280160"/>
          </a:xfrm>
          <a:prstGeom prst="roundRect">
            <a:avLst>
              <a:gd name="adj" fmla="val 8571"/>
            </a:avLst>
          </a:prstGeom>
          <a:solidFill>
            <a:srgbClr val="16213E"/>
          </a:solidFill>
          <a:ln/>
        </p:spPr>
      </p:sp>
      <p:sp>
        <p:nvSpPr>
          <p:cNvPr id="13" name="Text 11"/>
          <p:cNvSpPr/>
          <p:nvPr/>
        </p:nvSpPr>
        <p:spPr>
          <a:xfrm>
            <a:off x="4846320" y="164592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22C55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$4.8B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4846320" y="22402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Genre</a:t>
            </a: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Revenue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6995160" y="1554480"/>
            <a:ext cx="1920240" cy="1280160"/>
          </a:xfrm>
          <a:prstGeom prst="roundRect">
            <a:avLst>
              <a:gd name="adj" fmla="val 8571"/>
            </a:avLst>
          </a:prstGeom>
          <a:solidFill>
            <a:srgbClr val="16213E"/>
          </a:solidFill>
          <a:ln/>
        </p:spPr>
      </p:sp>
      <p:sp>
        <p:nvSpPr>
          <p:cNvPr id="16" name="Text 14"/>
          <p:cNvSpPr/>
          <p:nvPr/>
        </p:nvSpPr>
        <p:spPr>
          <a:xfrm>
            <a:off x="6995160" y="1645920"/>
            <a:ext cx="1920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A855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12.3%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6995160" y="224028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YoY Growth</a:t>
            </a:r>
            <a:endParaRPr lang="en-US" sz="1050" dirty="0"/>
          </a:p>
          <a:p>
            <a:pPr algn="ctr"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4X/Strategy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48640" y="31089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Comparable Titles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48640" y="34747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Whiteout Survival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2651760" y="347472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$1.8B lifetime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389120" y="34747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4X strategy, launched 2023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Rise of Kingdoms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2651760" y="379476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$2.4B lifetime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389120" y="379476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Genre pioneer, 100M+ downloads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48640" y="411480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Last War: Survival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2651760" y="411480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$600M in 2024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4389120" y="411480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Fastest-growing 4X title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GAME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Fresh Take on 4X Strategy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Proven 4X mechanics meet a unique cryptid universe and cartoony charm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150876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6002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 Building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31520" y="1920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upgradable buildings with passive resource generation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846320" y="150876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10" name="Text 8"/>
          <p:cNvSpPr/>
          <p:nvPr/>
        </p:nvSpPr>
        <p:spPr>
          <a:xfrm>
            <a:off x="5029200" y="16002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Troop System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5029200" y="1920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troop types with real-time training and march system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548640" y="260604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13" name="Text 11"/>
          <p:cNvSpPr/>
          <p:nvPr/>
        </p:nvSpPr>
        <p:spPr>
          <a:xfrm>
            <a:off x="731520" y="26974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 Map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" y="30175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biomes, fog-of-war, creature hunting, PvP raids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846320" y="260604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0" y="26974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A855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Alliance System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029200" y="301752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HQ, siege warfare, trading post, shared research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8640" y="370332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19" name="Text 17"/>
          <p:cNvSpPr/>
          <p:nvPr/>
        </p:nvSpPr>
        <p:spPr>
          <a:xfrm>
            <a:off x="731520" y="37947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973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Mini-Games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31520" y="41148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casual games for engagement (Solitaire, Slots, etc.)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846320" y="3703320"/>
            <a:ext cx="4023360" cy="868680"/>
          </a:xfrm>
          <a:prstGeom prst="roundRect">
            <a:avLst>
              <a:gd name="adj" fmla="val 8421"/>
            </a:avLst>
          </a:prstGeom>
          <a:solidFill>
            <a:srgbClr val="16213E"/>
          </a:solidFill>
          <a:ln/>
        </p:spPr>
      </p:sp>
      <p:sp>
        <p:nvSpPr>
          <p:cNvPr id="22" name="Text 20"/>
          <p:cNvSpPr/>
          <p:nvPr/>
        </p:nvSpPr>
        <p:spPr>
          <a:xfrm>
            <a:off x="5029200" y="379476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Hero Collection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5029200" y="41148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Gacha heroes/tamers/hunters with animated skins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SASQUATCH WARS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Unique Positioning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143000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Untapped Theme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48640" y="1399032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major 4X title uses the cryptid/Sasquatch universe. Fresh IP vs. medieval/zombie themes.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548640" y="180136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Cartoony Appeal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48640" y="205740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Lighter, more approachable art broadens audience beyond hardcore strategy players.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548640" y="245973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Mini-Game Retention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48640" y="271576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embedded casual games provide daily engagement hooks beyond core strategy.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48640" y="3118104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Cross-Platform Day 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48640" y="3374136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 + Steam + iOS + Android. Web-first enables viral sharing and zero-install onboarding.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48640" y="3776472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Built-In Social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" y="4032504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messaging, alliance features, and tournaments drive organic growth and retention.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4846320" y="1143000"/>
            <a:ext cx="1828800" cy="2103120"/>
          </a:xfrm>
          <a:prstGeom prst="roundRect">
            <a:avLst>
              <a:gd name="adj" fmla="val 5000"/>
            </a:avLst>
          </a:prstGeom>
          <a:solidFill>
            <a:srgbClr val="16213E"/>
          </a:solidFill>
          <a:ln/>
        </p:spPr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0" y="1234440"/>
            <a:ext cx="1645920" cy="164592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4846320" y="29260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Golden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6858000" y="1143000"/>
            <a:ext cx="1828800" cy="2103120"/>
          </a:xfrm>
          <a:prstGeom prst="roundRect">
            <a:avLst>
              <a:gd name="adj" fmla="val 5000"/>
            </a:avLst>
          </a:prstGeom>
          <a:solidFill>
            <a:srgbClr val="16213E"/>
          </a:solidFill>
          <a:ln/>
        </p:spPr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234440"/>
            <a:ext cx="1645920" cy="1645920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6858000" y="2926080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Frost</a:t>
            </a:r>
            <a:endParaRPr lang="en-US" sz="900" dirty="0"/>
          </a:p>
        </p:txBody>
      </p:sp>
      <p:sp>
        <p:nvSpPr>
          <p:cNvPr id="21" name="Shape 17"/>
          <p:cNvSpPr/>
          <p:nvPr/>
        </p:nvSpPr>
        <p:spPr>
          <a:xfrm>
            <a:off x="5852160" y="3291840"/>
            <a:ext cx="1828800" cy="1828800"/>
          </a:xfrm>
          <a:prstGeom prst="roundRect">
            <a:avLst>
              <a:gd name="adj" fmla="val 5000"/>
            </a:avLst>
          </a:prstGeom>
          <a:solidFill>
            <a:srgbClr val="16213E"/>
          </a:solidFill>
          <a:ln/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37560"/>
            <a:ext cx="1645920" cy="164592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754880" y="4572000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Collectible Animated Skins</a:t>
            </a:r>
            <a:endParaRPr lang="en-US" sz="1000" dirty="0"/>
          </a:p>
        </p:txBody>
      </p:sp>
      <p:sp>
        <p:nvSpPr>
          <p:cNvPr id="24" name="Text 19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12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MONETIZATION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 Revenue Streams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Diversified monetization maximizes LTV across all player segments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1463040"/>
            <a:ext cx="8046720" cy="475488"/>
          </a:xfrm>
          <a:prstGeom prst="roundRect">
            <a:avLst>
              <a:gd name="adj" fmla="val 11538"/>
            </a:avLst>
          </a:prstGeom>
          <a:solidFill>
            <a:srgbClr val="16213E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463040"/>
            <a:ext cx="731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A83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45%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554480" y="149961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Gem Packs (IAP)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554480" y="1709928"/>
            <a:ext cx="6858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$0.99-$99.99 tiered gem packs via Xsolla. Core revenue driver.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548640" y="2057400"/>
            <a:ext cx="8046720" cy="475488"/>
          </a:xfrm>
          <a:prstGeom prst="roundRect">
            <a:avLst>
              <a:gd name="adj" fmla="val 11538"/>
            </a:avLst>
          </a:prstGeom>
          <a:solidFill>
            <a:srgbClr val="16213E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" y="2057400"/>
            <a:ext cx="731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4B8A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20%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554480" y="209397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Battle Pass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554480" y="2304288"/>
            <a:ext cx="6858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$4.99/season premium pass with 30 tiers of rewards. Recurring revenue.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2651760"/>
            <a:ext cx="8046720" cy="475488"/>
          </a:xfrm>
          <a:prstGeom prst="roundRect">
            <a:avLst>
              <a:gd name="adj" fmla="val 11538"/>
            </a:avLst>
          </a:prstGeom>
          <a:solidFill>
            <a:srgbClr val="16213E"/>
          </a:solidFill>
          <a:ln/>
        </p:spPr>
      </p:sp>
      <p:sp>
        <p:nvSpPr>
          <p:cNvPr id="15" name="Text 13"/>
          <p:cNvSpPr/>
          <p:nvPr/>
        </p:nvSpPr>
        <p:spPr>
          <a:xfrm>
            <a:off x="731520" y="2651760"/>
            <a:ext cx="731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2C55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15%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554480" y="268833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Passes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554480" y="2898648"/>
            <a:ext cx="6858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$2.99-$14.99 daily login bundles. High retention + predictable MRR.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48640" y="3246120"/>
            <a:ext cx="8046720" cy="475488"/>
          </a:xfrm>
          <a:prstGeom prst="roundRect">
            <a:avLst>
              <a:gd name="adj" fmla="val 11538"/>
            </a:avLst>
          </a:prstGeom>
          <a:solidFill>
            <a:srgbClr val="16213E"/>
          </a:solidFill>
          <a:ln/>
        </p:spPr>
      </p:sp>
      <p:sp>
        <p:nvSpPr>
          <p:cNvPr id="19" name="Text 17"/>
          <p:cNvSpPr/>
          <p:nvPr/>
        </p:nvSpPr>
        <p:spPr>
          <a:xfrm>
            <a:off x="731520" y="3246120"/>
            <a:ext cx="731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A855F7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12%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554480" y="328269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Cosmetic Skins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1554480" y="3493008"/>
            <a:ext cx="6858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Character, march, and base skins. Zero P2W, pure vanity.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548640" y="3840480"/>
            <a:ext cx="8046720" cy="475488"/>
          </a:xfrm>
          <a:prstGeom prst="roundRect">
            <a:avLst>
              <a:gd name="adj" fmla="val 11538"/>
            </a:avLst>
          </a:prstGeom>
          <a:solidFill>
            <a:srgbClr val="16213E"/>
          </a:solidFill>
          <a:ln/>
        </p:spPr>
      </p:sp>
      <p:sp>
        <p:nvSpPr>
          <p:cNvPr id="23" name="Text 21"/>
          <p:cNvSpPr/>
          <p:nvPr/>
        </p:nvSpPr>
        <p:spPr>
          <a:xfrm>
            <a:off x="731520" y="3840480"/>
            <a:ext cx="73152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9731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8%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554480" y="3877056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Rewarded Ads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554480" y="4087368"/>
            <a:ext cx="6858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Opt-in video ads for bonus gems/resources. Monetizes free players.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48640" y="4434840"/>
            <a:ext cx="80467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Payment: Xsolla  |  700+ methods  |  200+ countries  |  Built-in fraud protection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12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GAME ECONOMY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Balanced F2P Economy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1234440"/>
            <a:ext cx="3931920" cy="3383280"/>
          </a:xfrm>
          <a:prstGeom prst="roundRect">
            <a:avLst>
              <a:gd name="adj" fmla="val 2703"/>
            </a:avLst>
          </a:prstGeom>
          <a:solidFill>
            <a:srgbClr val="16213E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3258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Free-to-Play Path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914400" y="173736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resource types via building passive income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914400" y="210312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tasks earn 15-25 gems/day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914400" y="246888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Mini-game rewards + ad bonuses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914400" y="283464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Battle Pass track (30 tiers)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914400" y="320040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 map gathering and creature hunting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914400" y="356616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Forest Crate system (daily free loot)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914400" y="3931920"/>
            <a:ext cx="3383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Alliance trading and gift exchange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4663440" y="1234440"/>
            <a:ext cx="3931920" cy="3383280"/>
          </a:xfrm>
          <a:prstGeom prst="roundRect">
            <a:avLst>
              <a:gd name="adj" fmla="val 2703"/>
            </a:avLst>
          </a:prstGeom>
          <a:solidFill>
            <a:srgbClr val="16213E"/>
          </a:solidFill>
          <a:ln/>
        </p:spPr>
      </p:sp>
      <p:sp>
        <p:nvSpPr>
          <p:cNvPr id="15" name="Text 13"/>
          <p:cNvSpPr/>
          <p:nvPr/>
        </p:nvSpPr>
        <p:spPr>
          <a:xfrm>
            <a:off x="4846320" y="13258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Spender Progression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846320" y="173736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spend ($5-20): Battle Pass + Monthly Pass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4846320" y="210312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 spend ($20-50): Gem packs + season deals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4846320" y="246888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Whale ($50-100+): Dragon's Trove + Skins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4846320" y="283464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VIP system: spend-based loyalty tiers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4846320" y="320040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Cosmetic-only advantages (no P2W)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4846320" y="356616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acceleration (training speed-ups)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846320" y="3931920"/>
            <a:ext cx="3566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Exclusive seasonal content bundles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12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Modern Tech Stack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1188720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6213E"/>
          </a:solidFill>
          <a:ln/>
        </p:spPr>
      </p:sp>
      <p:sp>
        <p:nvSpPr>
          <p:cNvPr id="6" name="Text 4"/>
          <p:cNvSpPr/>
          <p:nvPr/>
        </p:nvSpPr>
        <p:spPr>
          <a:xfrm>
            <a:off x="731520" y="118872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Frontend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2286000" y="118872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 + TypeScript + Vite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577840" y="118872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builds, type safety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548640" y="1627632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A1A2E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1627632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Backend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286000" y="1627632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Node.js + Express + SQLite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577840" y="1627632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Lightweight, persistent disk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548640" y="2066544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6213E"/>
          </a:solidFill>
          <a:ln/>
        </p:spPr>
      </p:sp>
      <p:sp>
        <p:nvSpPr>
          <p:cNvPr id="14" name="Text 12"/>
          <p:cNvSpPr/>
          <p:nvPr/>
        </p:nvSpPr>
        <p:spPr>
          <a:xfrm>
            <a:off x="731520" y="2066544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Hosting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286000" y="2066544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Render + Cloudflare DNS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577840" y="2066544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Auto-deploy, $7/mo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48640" y="2505456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A1A2E"/>
          </a:solidFill>
          <a:ln/>
        </p:spPr>
      </p:sp>
      <p:sp>
        <p:nvSpPr>
          <p:cNvPr id="18" name="Text 16"/>
          <p:cNvSpPr/>
          <p:nvPr/>
        </p:nvSpPr>
        <p:spPr>
          <a:xfrm>
            <a:off x="731520" y="2505456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Payments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286000" y="2505456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Xsolla Pay Station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577840" y="2505456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700+ methods, fraud protection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48640" y="2944368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6213E"/>
          </a:solidFill>
          <a:ln/>
        </p:spPr>
      </p:sp>
      <p:sp>
        <p:nvSpPr>
          <p:cNvPr id="22" name="Text 20"/>
          <p:cNvSpPr/>
          <p:nvPr/>
        </p:nvSpPr>
        <p:spPr>
          <a:xfrm>
            <a:off x="731520" y="2944368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2286000" y="2944368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Xsolla Login + Sessions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5577840" y="2944368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Email, social, guest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48640" y="3383280"/>
            <a:ext cx="8046720" cy="365760"/>
          </a:xfrm>
          <a:prstGeom prst="roundRect">
            <a:avLst>
              <a:gd name="adj" fmla="val 15000"/>
            </a:avLst>
          </a:prstGeom>
          <a:solidFill>
            <a:srgbClr val="1A1A2E"/>
          </a:solidFill>
          <a:ln/>
        </p:spPr>
      </p:sp>
      <p:sp>
        <p:nvSpPr>
          <p:cNvPr id="26" name="Text 24"/>
          <p:cNvSpPr/>
          <p:nvPr/>
        </p:nvSpPr>
        <p:spPr>
          <a:xfrm>
            <a:off x="731520" y="3383280"/>
            <a:ext cx="1463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2286000" y="338328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 + Steam + iOS + Android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577840" y="3383280"/>
            <a:ext cx="2926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channels, web-first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48640" y="384048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Advantages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731520" y="416052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Zero-install web access — share a link, play instantly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731520" y="4416552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auto-save — persistent across sessions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31520" y="4672584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–"/>
            </a:pPr>
            <a:r>
              <a:rPr lang="en-US" sz="10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Modular architecture — deploy without downtime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12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DEPTH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21 Interconnected Systems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10058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Feature parity with top-grossing titles — built and playable today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146304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7" name="Text 5"/>
          <p:cNvSpPr/>
          <p:nvPr/>
        </p:nvSpPr>
        <p:spPr>
          <a:xfrm>
            <a:off x="685800" y="146304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 Building (17 buildings)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429000" y="146304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9" name="Text 7"/>
          <p:cNvSpPr/>
          <p:nvPr/>
        </p:nvSpPr>
        <p:spPr>
          <a:xfrm>
            <a:off x="3566160" y="146304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Troop Training (4 types)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309360" y="146304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11" name="Text 9"/>
          <p:cNvSpPr/>
          <p:nvPr/>
        </p:nvSpPr>
        <p:spPr>
          <a:xfrm>
            <a:off x="6446520" y="146304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 Map (8 biomes)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548640" y="190195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13" name="Text 11"/>
          <p:cNvSpPr/>
          <p:nvPr/>
        </p:nvSpPr>
        <p:spPr>
          <a:xfrm>
            <a:off x="685800" y="190195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Alliance System + HQ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429000" y="190195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15" name="Text 13"/>
          <p:cNvSpPr/>
          <p:nvPr/>
        </p:nvSpPr>
        <p:spPr>
          <a:xfrm>
            <a:off x="3566160" y="190195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Creature Hunting (12+ types)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6309360" y="190195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17" name="Text 15"/>
          <p:cNvSpPr/>
          <p:nvPr/>
        </p:nvSpPr>
        <p:spPr>
          <a:xfrm>
            <a:off x="6446520" y="190195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March System (PvP/PvE)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548640" y="2340864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19" name="Text 17"/>
          <p:cNvSpPr/>
          <p:nvPr/>
        </p:nvSpPr>
        <p:spPr>
          <a:xfrm>
            <a:off x="685800" y="2340864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Hero Collection (Gacha)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3429000" y="2340864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21" name="Text 19"/>
          <p:cNvSpPr/>
          <p:nvPr/>
        </p:nvSpPr>
        <p:spPr>
          <a:xfrm>
            <a:off x="3566160" y="2340864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Gear Crafting + Sets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6309360" y="2340864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23" name="Text 21"/>
          <p:cNvSpPr/>
          <p:nvPr/>
        </p:nvSpPr>
        <p:spPr>
          <a:xfrm>
            <a:off x="6446520" y="2340864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Tree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548640" y="2779776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25" name="Text 23"/>
          <p:cNvSpPr/>
          <p:nvPr/>
        </p:nvSpPr>
        <p:spPr>
          <a:xfrm>
            <a:off x="685800" y="2779776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Battle Pass (30 tiers)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429000" y="2779776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27" name="Text 25"/>
          <p:cNvSpPr/>
          <p:nvPr/>
        </p:nvSpPr>
        <p:spPr>
          <a:xfrm>
            <a:off x="3566160" y="2779776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VIP System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309360" y="2779776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29" name="Text 27"/>
          <p:cNvSpPr/>
          <p:nvPr/>
        </p:nvSpPr>
        <p:spPr>
          <a:xfrm>
            <a:off x="6446520" y="2779776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Tournament System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548640" y="3218688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31" name="Text 29"/>
          <p:cNvSpPr/>
          <p:nvPr/>
        </p:nvSpPr>
        <p:spPr>
          <a:xfrm>
            <a:off x="685800" y="3218688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Mini-Games</a:t>
            </a:r>
            <a:endParaRPr lang="en-US" sz="1000" dirty="0"/>
          </a:p>
        </p:txBody>
      </p:sp>
      <p:sp>
        <p:nvSpPr>
          <p:cNvPr id="32" name="Shape 30"/>
          <p:cNvSpPr/>
          <p:nvPr/>
        </p:nvSpPr>
        <p:spPr>
          <a:xfrm>
            <a:off x="3429000" y="3218688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33" name="Text 31"/>
          <p:cNvSpPr/>
          <p:nvPr/>
        </p:nvSpPr>
        <p:spPr>
          <a:xfrm>
            <a:off x="3566160" y="3218688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Messaging (DM/Group/Global)</a:t>
            </a:r>
            <a:endParaRPr lang="en-US" sz="1000" dirty="0"/>
          </a:p>
        </p:txBody>
      </p:sp>
      <p:sp>
        <p:nvSpPr>
          <p:cNvPr id="34" name="Shape 32"/>
          <p:cNvSpPr/>
          <p:nvPr/>
        </p:nvSpPr>
        <p:spPr>
          <a:xfrm>
            <a:off x="6309360" y="3218688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35" name="Text 33"/>
          <p:cNvSpPr/>
          <p:nvPr/>
        </p:nvSpPr>
        <p:spPr>
          <a:xfrm>
            <a:off x="6446520" y="3218688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Task System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548640" y="365760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37" name="Text 35"/>
          <p:cNvSpPr/>
          <p:nvPr/>
        </p:nvSpPr>
        <p:spPr>
          <a:xfrm>
            <a:off x="685800" y="365760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Season Calendar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3429000" y="365760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39" name="Text 37"/>
          <p:cNvSpPr/>
          <p:nvPr/>
        </p:nvSpPr>
        <p:spPr>
          <a:xfrm>
            <a:off x="3566160" y="365760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Day/Night Cycle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6309360" y="3657600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41" name="Text 39"/>
          <p:cNvSpPr/>
          <p:nvPr/>
        </p:nvSpPr>
        <p:spPr>
          <a:xfrm>
            <a:off x="6446520" y="3657600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Survey/Feedback System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548640" y="409651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43" name="Text 41"/>
          <p:cNvSpPr/>
          <p:nvPr/>
        </p:nvSpPr>
        <p:spPr>
          <a:xfrm>
            <a:off x="685800" y="409651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Loot Crate System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3429000" y="409651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45" name="Text 43"/>
          <p:cNvSpPr/>
          <p:nvPr/>
        </p:nvSpPr>
        <p:spPr>
          <a:xfrm>
            <a:off x="3566160" y="409651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Push Notifications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6309360" y="4096512"/>
            <a:ext cx="2697480" cy="347472"/>
          </a:xfrm>
          <a:prstGeom prst="roundRect">
            <a:avLst>
              <a:gd name="adj" fmla="val 15789"/>
            </a:avLst>
          </a:prstGeom>
          <a:solidFill>
            <a:srgbClr val="16213E"/>
          </a:solidFill>
          <a:ln/>
        </p:spPr>
      </p:sp>
      <p:sp>
        <p:nvSpPr>
          <p:cNvPr id="47" name="Text 45"/>
          <p:cNvSpPr/>
          <p:nvPr/>
        </p:nvSpPr>
        <p:spPr>
          <a:xfrm>
            <a:off x="6446520" y="4096512"/>
            <a:ext cx="24231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 Dashboard</a:t>
            </a:r>
            <a:endParaRPr lang="en-US" sz="1000" dirty="0"/>
          </a:p>
        </p:txBody>
      </p:sp>
      <p:sp>
        <p:nvSpPr>
          <p:cNvPr id="48" name="Text 46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12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1A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A838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137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548640" y="50292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4-Channel Launch Strategy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548640" y="1188720"/>
            <a:ext cx="8046720" cy="731520"/>
          </a:xfrm>
          <a:prstGeom prst="roundRect">
            <a:avLst>
              <a:gd name="adj" fmla="val 10000"/>
            </a:avLst>
          </a:prstGeom>
          <a:solidFill>
            <a:srgbClr val="16213E"/>
          </a:solidFill>
          <a:ln/>
        </p:spPr>
      </p:sp>
      <p:sp>
        <p:nvSpPr>
          <p:cNvPr id="6" name="Shape 4"/>
          <p:cNvSpPr/>
          <p:nvPr/>
        </p:nvSpPr>
        <p:spPr>
          <a:xfrm>
            <a:off x="731520" y="1298448"/>
            <a:ext cx="822960" cy="201168"/>
          </a:xfrm>
          <a:prstGeom prst="roundRect">
            <a:avLst>
              <a:gd name="adj" fmla="val 27273"/>
            </a:avLst>
          </a:prstGeom>
          <a:solidFill>
            <a:srgbClr val="22C55E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298448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1737360" y="126187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 (Primary)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737360" y="1536192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Instant browser access. Zero friction. Viral sharing via link.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6858000" y="132588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22C55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Lowest CPI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48640" y="2057400"/>
            <a:ext cx="8046720" cy="731520"/>
          </a:xfrm>
          <a:prstGeom prst="roundRect">
            <a:avLst>
              <a:gd name="adj" fmla="val 10000"/>
            </a:avLst>
          </a:prstGeom>
          <a:solidFill>
            <a:srgbClr val="16213E"/>
          </a:solidFill>
          <a:ln/>
        </p:spPr>
      </p:sp>
      <p:sp>
        <p:nvSpPr>
          <p:cNvPr id="12" name="Shape 10"/>
          <p:cNvSpPr/>
          <p:nvPr/>
        </p:nvSpPr>
        <p:spPr>
          <a:xfrm>
            <a:off x="731520" y="2167128"/>
            <a:ext cx="822960" cy="201168"/>
          </a:xfrm>
          <a:prstGeom prst="roundRect">
            <a:avLst>
              <a:gd name="adj" fmla="val 27273"/>
            </a:avLst>
          </a:prstGeom>
          <a:solidFill>
            <a:srgbClr val="E8A838"/>
          </a:solidFill>
          <a:ln/>
        </p:spPr>
      </p:sp>
      <p:sp>
        <p:nvSpPr>
          <p:cNvPr id="13" name="Text 11"/>
          <p:cNvSpPr/>
          <p:nvPr/>
        </p:nvSpPr>
        <p:spPr>
          <a:xfrm>
            <a:off x="731520" y="2167128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PREP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737360" y="213055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Steam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737360" y="2404872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Desktop audience. Wishlisting for launch. Community features.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6858000" y="219456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ARPU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48640" y="2926080"/>
            <a:ext cx="8046720" cy="731520"/>
          </a:xfrm>
          <a:prstGeom prst="roundRect">
            <a:avLst>
              <a:gd name="adj" fmla="val 10000"/>
            </a:avLst>
          </a:prstGeom>
          <a:solidFill>
            <a:srgbClr val="16213E"/>
          </a:solidFill>
          <a:ln/>
        </p:spPr>
      </p:sp>
      <p:sp>
        <p:nvSpPr>
          <p:cNvPr id="18" name="Shape 16"/>
          <p:cNvSpPr/>
          <p:nvPr/>
        </p:nvSpPr>
        <p:spPr>
          <a:xfrm>
            <a:off x="731520" y="3035808"/>
            <a:ext cx="822960" cy="201168"/>
          </a:xfrm>
          <a:prstGeom prst="roundRect">
            <a:avLst>
              <a:gd name="adj" fmla="val 27273"/>
            </a:avLst>
          </a:prstGeom>
          <a:solidFill>
            <a:srgbClr val="14B8A6"/>
          </a:solidFill>
          <a:ln/>
        </p:spPr>
      </p:sp>
      <p:sp>
        <p:nvSpPr>
          <p:cNvPr id="19" name="Text 17"/>
          <p:cNvSpPr/>
          <p:nvPr/>
        </p:nvSpPr>
        <p:spPr>
          <a:xfrm>
            <a:off x="731520" y="3035808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PLANNED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1737360" y="299923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iOS App Store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1737360" y="3273552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iPhone + iPad native. Apple Game Center integration.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6858000" y="306324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14B8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US market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48640" y="3794760"/>
            <a:ext cx="8046720" cy="731520"/>
          </a:xfrm>
          <a:prstGeom prst="roundRect">
            <a:avLst>
              <a:gd name="adj" fmla="val 10000"/>
            </a:avLst>
          </a:prstGeom>
          <a:solidFill>
            <a:srgbClr val="16213E"/>
          </a:solidFill>
          <a:ln/>
        </p:spPr>
      </p:sp>
      <p:sp>
        <p:nvSpPr>
          <p:cNvPr id="24" name="Shape 22"/>
          <p:cNvSpPr/>
          <p:nvPr/>
        </p:nvSpPr>
        <p:spPr>
          <a:xfrm>
            <a:off x="731520" y="3904488"/>
            <a:ext cx="822960" cy="201168"/>
          </a:xfrm>
          <a:prstGeom prst="roundRect">
            <a:avLst>
              <a:gd name="adj" fmla="val 27273"/>
            </a:avLst>
          </a:prstGeom>
          <a:solidFill>
            <a:srgbClr val="A855F7"/>
          </a:solidFill>
          <a:ln/>
        </p:spPr>
      </p:sp>
      <p:sp>
        <p:nvSpPr>
          <p:cNvPr id="25" name="Text 23"/>
          <p:cNvSpPr/>
          <p:nvPr/>
        </p:nvSpPr>
        <p:spPr>
          <a:xfrm>
            <a:off x="731520" y="3904488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PLANNED</a:t>
            </a:r>
            <a:endParaRPr lang="en-US" sz="800" dirty="0"/>
          </a:p>
        </p:txBody>
      </p:sp>
      <p:sp>
        <p:nvSpPr>
          <p:cNvPr id="26" name="Text 24"/>
          <p:cNvSpPr/>
          <p:nvPr/>
        </p:nvSpPr>
        <p:spPr>
          <a:xfrm>
            <a:off x="1737360" y="3867912"/>
            <a:ext cx="2743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A855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Play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1737360" y="4142232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Android native. Google Play Games integration.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6858000" y="3931920"/>
            <a:ext cx="155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A855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reach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8046720" y="480060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12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2026-04-14T21:39:45Z</dcterms:created>
  <dcterms:modified xsi:type="dcterms:W3CDTF">2026-04-14T21:39:45Z</dcterms:modified>
</cp:coreProperties>
</file>